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BBCBB-E9C3-A042-B69F-9775560B95D9}" v="47" dt="2025-12-06T23:07:46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88206"/>
  </p:normalViewPr>
  <p:slideViewPr>
    <p:cSldViewPr snapToGrid="0">
      <p:cViewPr varScale="1">
        <p:scale>
          <a:sx n="108" d="100"/>
          <a:sy n="108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0B8DB-BC44-4B91-92C9-A14F6DD1ADA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6256C6-7C04-4DED-90A1-F3DAAA9CA475}">
      <dgm:prSet/>
      <dgm:spPr/>
      <dgm:t>
        <a:bodyPr/>
        <a:lstStyle/>
        <a:p>
          <a:r>
            <a:rPr lang="en-IN"/>
            <a:t>Heart disease and cancer consistently appear among the top causes of death</a:t>
          </a:r>
          <a:endParaRPr lang="en-US"/>
        </a:p>
      </dgm:t>
    </dgm:pt>
    <dgm:pt modelId="{219BFD68-04B3-4E3B-AE8F-E23C23E31BE4}" type="parTrans" cxnId="{853A7609-F126-4E6A-B37A-4A97EFA98393}">
      <dgm:prSet/>
      <dgm:spPr/>
      <dgm:t>
        <a:bodyPr/>
        <a:lstStyle/>
        <a:p>
          <a:endParaRPr lang="en-US"/>
        </a:p>
      </dgm:t>
    </dgm:pt>
    <dgm:pt modelId="{0B45A92E-3467-4AED-BA28-50D20A218011}" type="sibTrans" cxnId="{853A7609-F126-4E6A-B37A-4A97EFA98393}">
      <dgm:prSet/>
      <dgm:spPr/>
      <dgm:t>
        <a:bodyPr/>
        <a:lstStyle/>
        <a:p>
          <a:endParaRPr lang="en-US"/>
        </a:p>
      </dgm:t>
    </dgm:pt>
    <dgm:pt modelId="{70CFCEDF-1FE4-4157-92B0-BF47E7D7B118}">
      <dgm:prSet/>
      <dgm:spPr/>
      <dgm:t>
        <a:bodyPr/>
        <a:lstStyle/>
        <a:p>
          <a:r>
            <a:rPr lang="en-IN"/>
            <a:t>Certain states show higher average death rates for major causes</a:t>
          </a:r>
          <a:endParaRPr lang="en-US"/>
        </a:p>
      </dgm:t>
    </dgm:pt>
    <dgm:pt modelId="{A8C3CE3F-5C9B-40F3-BCF3-F02726B8E311}" type="parTrans" cxnId="{F102E2C3-9636-4D09-B1C0-C85B5EF233A1}">
      <dgm:prSet/>
      <dgm:spPr/>
      <dgm:t>
        <a:bodyPr/>
        <a:lstStyle/>
        <a:p>
          <a:endParaRPr lang="en-US"/>
        </a:p>
      </dgm:t>
    </dgm:pt>
    <dgm:pt modelId="{7B722EB7-370E-4A24-BBA5-6A4023653013}" type="sibTrans" cxnId="{F102E2C3-9636-4D09-B1C0-C85B5EF233A1}">
      <dgm:prSet/>
      <dgm:spPr/>
      <dgm:t>
        <a:bodyPr/>
        <a:lstStyle/>
        <a:p>
          <a:endParaRPr lang="en-US"/>
        </a:p>
      </dgm:t>
    </dgm:pt>
    <dgm:pt modelId="{96D93201-4014-484B-9EAA-618C1D89D1DC}">
      <dgm:prSet/>
      <dgm:spPr/>
      <dgm:t>
        <a:bodyPr/>
        <a:lstStyle/>
        <a:p>
          <a:r>
            <a:rPr lang="en-IN"/>
            <a:t>Cancer deaths are concentrated in a subset of states with large populations</a:t>
          </a:r>
          <a:endParaRPr lang="en-US"/>
        </a:p>
      </dgm:t>
    </dgm:pt>
    <dgm:pt modelId="{25193333-7FA6-4951-88B9-967942BFBBCC}" type="parTrans" cxnId="{1A9DBA99-251D-4E7B-85C2-F2E37851745C}">
      <dgm:prSet/>
      <dgm:spPr/>
      <dgm:t>
        <a:bodyPr/>
        <a:lstStyle/>
        <a:p>
          <a:endParaRPr lang="en-US"/>
        </a:p>
      </dgm:t>
    </dgm:pt>
    <dgm:pt modelId="{A1BD6842-652C-497E-BA1A-A0CDF190720C}" type="sibTrans" cxnId="{1A9DBA99-251D-4E7B-85C2-F2E37851745C}">
      <dgm:prSet/>
      <dgm:spPr/>
      <dgm:t>
        <a:bodyPr/>
        <a:lstStyle/>
        <a:p>
          <a:endParaRPr lang="en-US"/>
        </a:p>
      </dgm:t>
    </dgm:pt>
    <dgm:pt modelId="{CA09EE00-0277-4239-A686-37F08487C18B}">
      <dgm:prSet/>
      <dgm:spPr/>
      <dgm:t>
        <a:bodyPr/>
        <a:lstStyle/>
        <a:p>
          <a:r>
            <a:rPr lang="en-IN"/>
            <a:t>The time-series visualization shows that the ranking of leading causes is relatively stable, with some fluctuations</a:t>
          </a:r>
          <a:endParaRPr lang="en-US"/>
        </a:p>
      </dgm:t>
    </dgm:pt>
    <dgm:pt modelId="{343FE679-351B-4710-BFCF-98F7D689895E}" type="parTrans" cxnId="{31DA3D44-A72C-44E2-8F17-A53589D37881}">
      <dgm:prSet/>
      <dgm:spPr/>
      <dgm:t>
        <a:bodyPr/>
        <a:lstStyle/>
        <a:p>
          <a:endParaRPr lang="en-US"/>
        </a:p>
      </dgm:t>
    </dgm:pt>
    <dgm:pt modelId="{4011EDBB-7ACB-4A71-AECF-C86987C71AA7}" type="sibTrans" cxnId="{31DA3D44-A72C-44E2-8F17-A53589D37881}">
      <dgm:prSet/>
      <dgm:spPr/>
      <dgm:t>
        <a:bodyPr/>
        <a:lstStyle/>
        <a:p>
          <a:endParaRPr lang="en-US"/>
        </a:p>
      </dgm:t>
    </dgm:pt>
    <dgm:pt modelId="{AD4A75A6-1C84-4BB7-9CEA-AD54E8E7C9F4}">
      <dgm:prSet/>
      <dgm:spPr/>
      <dgm:t>
        <a:bodyPr/>
        <a:lstStyle/>
        <a:p>
          <a:r>
            <a:rPr lang="en-IN"/>
            <a:t>The combination of maps, aggregation plots, and interactive views helps connect geographic patterns with overall mortality trends</a:t>
          </a:r>
          <a:endParaRPr lang="en-US"/>
        </a:p>
      </dgm:t>
    </dgm:pt>
    <dgm:pt modelId="{DAB9A532-32B9-456F-8B43-4F04A0253D92}" type="parTrans" cxnId="{816FE75C-FEE6-40D4-858D-7C9D5E10C023}">
      <dgm:prSet/>
      <dgm:spPr/>
      <dgm:t>
        <a:bodyPr/>
        <a:lstStyle/>
        <a:p>
          <a:endParaRPr lang="en-US"/>
        </a:p>
      </dgm:t>
    </dgm:pt>
    <dgm:pt modelId="{8A7FE0DE-ADEB-4F96-817C-B106FC071C43}" type="sibTrans" cxnId="{816FE75C-FEE6-40D4-858D-7C9D5E10C023}">
      <dgm:prSet/>
      <dgm:spPr/>
      <dgm:t>
        <a:bodyPr/>
        <a:lstStyle/>
        <a:p>
          <a:endParaRPr lang="en-US"/>
        </a:p>
      </dgm:t>
    </dgm:pt>
    <dgm:pt modelId="{4FDC41D3-2D8C-0E43-91B1-E63AFD5DE2BB}" type="pres">
      <dgm:prSet presAssocID="{A190B8DB-BC44-4B91-92C9-A14F6DD1ADAA}" presName="linear" presStyleCnt="0">
        <dgm:presLayoutVars>
          <dgm:animLvl val="lvl"/>
          <dgm:resizeHandles val="exact"/>
        </dgm:presLayoutVars>
      </dgm:prSet>
      <dgm:spPr/>
    </dgm:pt>
    <dgm:pt modelId="{2430B07B-0501-5140-9E9D-7EE209E89544}" type="pres">
      <dgm:prSet presAssocID="{216256C6-7C04-4DED-90A1-F3DAAA9CA4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F82220D-277E-3C43-A774-FE8484586E71}" type="pres">
      <dgm:prSet presAssocID="{0B45A92E-3467-4AED-BA28-50D20A218011}" presName="spacer" presStyleCnt="0"/>
      <dgm:spPr/>
    </dgm:pt>
    <dgm:pt modelId="{7EDC98AB-3DB4-FC49-AE93-9B68F8FD4CB8}" type="pres">
      <dgm:prSet presAssocID="{70CFCEDF-1FE4-4157-92B0-BF47E7D7B1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65C2849-FC47-F048-8E88-7A56ACAA2CC4}" type="pres">
      <dgm:prSet presAssocID="{7B722EB7-370E-4A24-BBA5-6A4023653013}" presName="spacer" presStyleCnt="0"/>
      <dgm:spPr/>
    </dgm:pt>
    <dgm:pt modelId="{F3C6AD66-11D5-9D49-BB94-D5242E5CCC65}" type="pres">
      <dgm:prSet presAssocID="{96D93201-4014-484B-9EAA-618C1D89D1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2DA3F5-5898-C344-B547-BA00BD33645E}" type="pres">
      <dgm:prSet presAssocID="{A1BD6842-652C-497E-BA1A-A0CDF190720C}" presName="spacer" presStyleCnt="0"/>
      <dgm:spPr/>
    </dgm:pt>
    <dgm:pt modelId="{78C47DEE-66AA-9843-B794-A0E54AEFD962}" type="pres">
      <dgm:prSet presAssocID="{CA09EE00-0277-4239-A686-37F08487C1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C8538DC-9633-4846-B7B2-512CE121D86B}" type="pres">
      <dgm:prSet presAssocID="{4011EDBB-7ACB-4A71-AECF-C86987C71AA7}" presName="spacer" presStyleCnt="0"/>
      <dgm:spPr/>
    </dgm:pt>
    <dgm:pt modelId="{91C43A7B-A476-1F46-98E2-727BD3E475F5}" type="pres">
      <dgm:prSet presAssocID="{AD4A75A6-1C84-4BB7-9CEA-AD54E8E7C9F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3A7609-F126-4E6A-B37A-4A97EFA98393}" srcId="{A190B8DB-BC44-4B91-92C9-A14F6DD1ADAA}" destId="{216256C6-7C04-4DED-90A1-F3DAAA9CA475}" srcOrd="0" destOrd="0" parTransId="{219BFD68-04B3-4E3B-AE8F-E23C23E31BE4}" sibTransId="{0B45A92E-3467-4AED-BA28-50D20A218011}"/>
    <dgm:cxn modelId="{8084990D-20B8-214B-8EA0-305570B385E4}" type="presOf" srcId="{216256C6-7C04-4DED-90A1-F3DAAA9CA475}" destId="{2430B07B-0501-5140-9E9D-7EE209E89544}" srcOrd="0" destOrd="0" presId="urn:microsoft.com/office/officeart/2005/8/layout/vList2"/>
    <dgm:cxn modelId="{E77BC330-C8B9-2045-8074-421CE30C8F56}" type="presOf" srcId="{70CFCEDF-1FE4-4157-92B0-BF47E7D7B118}" destId="{7EDC98AB-3DB4-FC49-AE93-9B68F8FD4CB8}" srcOrd="0" destOrd="0" presId="urn:microsoft.com/office/officeart/2005/8/layout/vList2"/>
    <dgm:cxn modelId="{31DA3D44-A72C-44E2-8F17-A53589D37881}" srcId="{A190B8DB-BC44-4B91-92C9-A14F6DD1ADAA}" destId="{CA09EE00-0277-4239-A686-37F08487C18B}" srcOrd="3" destOrd="0" parTransId="{343FE679-351B-4710-BFCF-98F7D689895E}" sibTransId="{4011EDBB-7ACB-4A71-AECF-C86987C71AA7}"/>
    <dgm:cxn modelId="{4CBAEE44-4784-7B4A-92E4-CB55302F06CC}" type="presOf" srcId="{A190B8DB-BC44-4B91-92C9-A14F6DD1ADAA}" destId="{4FDC41D3-2D8C-0E43-91B1-E63AFD5DE2BB}" srcOrd="0" destOrd="0" presId="urn:microsoft.com/office/officeart/2005/8/layout/vList2"/>
    <dgm:cxn modelId="{9BB25055-F0BE-B645-BC34-9ADC8BD3D8EB}" type="presOf" srcId="{96D93201-4014-484B-9EAA-618C1D89D1DC}" destId="{F3C6AD66-11D5-9D49-BB94-D5242E5CCC65}" srcOrd="0" destOrd="0" presId="urn:microsoft.com/office/officeart/2005/8/layout/vList2"/>
    <dgm:cxn modelId="{816FE75C-FEE6-40D4-858D-7C9D5E10C023}" srcId="{A190B8DB-BC44-4B91-92C9-A14F6DD1ADAA}" destId="{AD4A75A6-1C84-4BB7-9CEA-AD54E8E7C9F4}" srcOrd="4" destOrd="0" parTransId="{DAB9A532-32B9-456F-8B43-4F04A0253D92}" sibTransId="{8A7FE0DE-ADEB-4F96-817C-B106FC071C43}"/>
    <dgm:cxn modelId="{1A9DBA99-251D-4E7B-85C2-F2E37851745C}" srcId="{A190B8DB-BC44-4B91-92C9-A14F6DD1ADAA}" destId="{96D93201-4014-484B-9EAA-618C1D89D1DC}" srcOrd="2" destOrd="0" parTransId="{25193333-7FA6-4951-88B9-967942BFBBCC}" sibTransId="{A1BD6842-652C-497E-BA1A-A0CDF190720C}"/>
    <dgm:cxn modelId="{F102E2C3-9636-4D09-B1C0-C85B5EF233A1}" srcId="{A190B8DB-BC44-4B91-92C9-A14F6DD1ADAA}" destId="{70CFCEDF-1FE4-4157-92B0-BF47E7D7B118}" srcOrd="1" destOrd="0" parTransId="{A8C3CE3F-5C9B-40F3-BCF3-F02726B8E311}" sibTransId="{7B722EB7-370E-4A24-BBA5-6A4023653013}"/>
    <dgm:cxn modelId="{6C81A8CC-8698-F34E-B365-768FDD3B1BA8}" type="presOf" srcId="{CA09EE00-0277-4239-A686-37F08487C18B}" destId="{78C47DEE-66AA-9843-B794-A0E54AEFD962}" srcOrd="0" destOrd="0" presId="urn:microsoft.com/office/officeart/2005/8/layout/vList2"/>
    <dgm:cxn modelId="{E0AD8FD1-51E3-7145-86A1-DDB7150D77E1}" type="presOf" srcId="{AD4A75A6-1C84-4BB7-9CEA-AD54E8E7C9F4}" destId="{91C43A7B-A476-1F46-98E2-727BD3E475F5}" srcOrd="0" destOrd="0" presId="urn:microsoft.com/office/officeart/2005/8/layout/vList2"/>
    <dgm:cxn modelId="{87F27683-90C5-A645-910D-070082BDBD24}" type="presParOf" srcId="{4FDC41D3-2D8C-0E43-91B1-E63AFD5DE2BB}" destId="{2430B07B-0501-5140-9E9D-7EE209E89544}" srcOrd="0" destOrd="0" presId="urn:microsoft.com/office/officeart/2005/8/layout/vList2"/>
    <dgm:cxn modelId="{8999C25D-4F1D-B646-BAFE-EEA4608BF38F}" type="presParOf" srcId="{4FDC41D3-2D8C-0E43-91B1-E63AFD5DE2BB}" destId="{CF82220D-277E-3C43-A774-FE8484586E71}" srcOrd="1" destOrd="0" presId="urn:microsoft.com/office/officeart/2005/8/layout/vList2"/>
    <dgm:cxn modelId="{754C2A11-769F-9E4F-8E1B-4F6FB49B2792}" type="presParOf" srcId="{4FDC41D3-2D8C-0E43-91B1-E63AFD5DE2BB}" destId="{7EDC98AB-3DB4-FC49-AE93-9B68F8FD4CB8}" srcOrd="2" destOrd="0" presId="urn:microsoft.com/office/officeart/2005/8/layout/vList2"/>
    <dgm:cxn modelId="{A6DD3269-BDF4-3945-A737-45CE8DADE1FD}" type="presParOf" srcId="{4FDC41D3-2D8C-0E43-91B1-E63AFD5DE2BB}" destId="{365C2849-FC47-F048-8E88-7A56ACAA2CC4}" srcOrd="3" destOrd="0" presId="urn:microsoft.com/office/officeart/2005/8/layout/vList2"/>
    <dgm:cxn modelId="{16F3E1D2-581E-824E-B21F-CEEE6BA48331}" type="presParOf" srcId="{4FDC41D3-2D8C-0E43-91B1-E63AFD5DE2BB}" destId="{F3C6AD66-11D5-9D49-BB94-D5242E5CCC65}" srcOrd="4" destOrd="0" presId="urn:microsoft.com/office/officeart/2005/8/layout/vList2"/>
    <dgm:cxn modelId="{45A9E401-A058-1F4B-A20F-30C619B0230F}" type="presParOf" srcId="{4FDC41D3-2D8C-0E43-91B1-E63AFD5DE2BB}" destId="{552DA3F5-5898-C344-B547-BA00BD33645E}" srcOrd="5" destOrd="0" presId="urn:microsoft.com/office/officeart/2005/8/layout/vList2"/>
    <dgm:cxn modelId="{31C86614-5FE8-5745-BBA9-FBED384CD899}" type="presParOf" srcId="{4FDC41D3-2D8C-0E43-91B1-E63AFD5DE2BB}" destId="{78C47DEE-66AA-9843-B794-A0E54AEFD962}" srcOrd="6" destOrd="0" presId="urn:microsoft.com/office/officeart/2005/8/layout/vList2"/>
    <dgm:cxn modelId="{0D529A67-D70A-1A43-BCE4-2E7BCA78BC5D}" type="presParOf" srcId="{4FDC41D3-2D8C-0E43-91B1-E63AFD5DE2BB}" destId="{CC8538DC-9633-4846-B7B2-512CE121D86B}" srcOrd="7" destOrd="0" presId="urn:microsoft.com/office/officeart/2005/8/layout/vList2"/>
    <dgm:cxn modelId="{206247F5-3165-D744-912F-F8281847C956}" type="presParOf" srcId="{4FDC41D3-2D8C-0E43-91B1-E63AFD5DE2BB}" destId="{91C43A7B-A476-1F46-98E2-727BD3E475F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0B07B-0501-5140-9E9D-7EE209E89544}">
      <dsp:nvSpPr>
        <dsp:cNvPr id="0" name=""/>
        <dsp:cNvSpPr/>
      </dsp:nvSpPr>
      <dsp:spPr>
        <a:xfrm>
          <a:off x="0" y="63060"/>
          <a:ext cx="6812280" cy="10392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Heart disease and cancer consistently appear among the top causes of death</a:t>
          </a:r>
          <a:endParaRPr lang="en-US" sz="1900" kern="1200"/>
        </a:p>
      </dsp:txBody>
      <dsp:txXfrm>
        <a:off x="50732" y="113792"/>
        <a:ext cx="6710816" cy="937788"/>
      </dsp:txXfrm>
    </dsp:sp>
    <dsp:sp modelId="{7EDC98AB-3DB4-FC49-AE93-9B68F8FD4CB8}">
      <dsp:nvSpPr>
        <dsp:cNvPr id="0" name=""/>
        <dsp:cNvSpPr/>
      </dsp:nvSpPr>
      <dsp:spPr>
        <a:xfrm>
          <a:off x="0" y="1157033"/>
          <a:ext cx="6812280" cy="1039252"/>
        </a:xfrm>
        <a:prstGeom prst="roundRect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Certain states show higher average death rates for major causes</a:t>
          </a:r>
          <a:endParaRPr lang="en-US" sz="1900" kern="1200"/>
        </a:p>
      </dsp:txBody>
      <dsp:txXfrm>
        <a:off x="50732" y="1207765"/>
        <a:ext cx="6710816" cy="937788"/>
      </dsp:txXfrm>
    </dsp:sp>
    <dsp:sp modelId="{F3C6AD66-11D5-9D49-BB94-D5242E5CCC65}">
      <dsp:nvSpPr>
        <dsp:cNvPr id="0" name=""/>
        <dsp:cNvSpPr/>
      </dsp:nvSpPr>
      <dsp:spPr>
        <a:xfrm>
          <a:off x="0" y="2251005"/>
          <a:ext cx="6812280" cy="1039252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Cancer deaths are concentrated in a subset of states with large populations</a:t>
          </a:r>
          <a:endParaRPr lang="en-US" sz="1900" kern="1200"/>
        </a:p>
      </dsp:txBody>
      <dsp:txXfrm>
        <a:off x="50732" y="2301737"/>
        <a:ext cx="6710816" cy="937788"/>
      </dsp:txXfrm>
    </dsp:sp>
    <dsp:sp modelId="{78C47DEE-66AA-9843-B794-A0E54AEFD962}">
      <dsp:nvSpPr>
        <dsp:cNvPr id="0" name=""/>
        <dsp:cNvSpPr/>
      </dsp:nvSpPr>
      <dsp:spPr>
        <a:xfrm>
          <a:off x="0" y="3344978"/>
          <a:ext cx="6812280" cy="1039252"/>
        </a:xfrm>
        <a:prstGeom prst="roundRect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 time-series visualization shows that the ranking of leading causes is relatively stable, with some fluctuations</a:t>
          </a:r>
          <a:endParaRPr lang="en-US" sz="1900" kern="1200"/>
        </a:p>
      </dsp:txBody>
      <dsp:txXfrm>
        <a:off x="50732" y="3395710"/>
        <a:ext cx="6710816" cy="937788"/>
      </dsp:txXfrm>
    </dsp:sp>
    <dsp:sp modelId="{91C43A7B-A476-1F46-98E2-727BD3E475F5}">
      <dsp:nvSpPr>
        <dsp:cNvPr id="0" name=""/>
        <dsp:cNvSpPr/>
      </dsp:nvSpPr>
      <dsp:spPr>
        <a:xfrm>
          <a:off x="0" y="4438950"/>
          <a:ext cx="6812280" cy="1039252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 combination of maps, aggregation plots, and interactive views helps connect geographic patterns with overall mortality trends</a:t>
          </a:r>
          <a:endParaRPr lang="en-US" sz="1900" kern="1200"/>
        </a:p>
      </dsp:txBody>
      <dsp:txXfrm>
        <a:off x="50732" y="4489682"/>
        <a:ext cx="6710816" cy="93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5B962-11F9-8D4E-B5E6-EC43DB6381D6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A95F5-DBBF-C940-A0B1-9FEF3053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09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0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4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4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1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2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1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95F5-DBBF-C940-A0B1-9FEF3053C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342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4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National-Center-for-Health-Statistics/NCHS-Leading-Causes-of-Death-United-States/bi63-dtpu/about_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B2358-0DC0-B6DA-A70D-046EBCB91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u="none" strike="noStrike" spc="700" dirty="0">
                <a:effectLst/>
              </a:rPr>
              <a:t>Analysis of Leading Causes of Death in the United States (1999–2017)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69658-EEE7-3994-78C8-6DDFD8CA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2" r="27177" b="-2"/>
          <a:stretch>
            <a:fillRect/>
          </a:stretch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7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5EF6B-6D2E-969A-7F31-D651850E4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216" y="3351276"/>
            <a:ext cx="6642392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Tabular Data + Map &amp; Aggregation Visualization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Course: CSIT 553 – Exploratory Data Analysis and Visualization</a:t>
            </a:r>
            <a:endParaRPr lang="en-US" sz="1600" b="0" i="0" u="none" strike="noStrike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/>
              <a:t>Name: Ayush Saxena Shrivastava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/>
              <a:t>CWID: 50134117</a:t>
            </a:r>
          </a:p>
        </p:txBody>
      </p:sp>
    </p:spTree>
    <p:extLst>
      <p:ext uri="{BB962C8B-B14F-4D97-AF65-F5344CB8AC3E}">
        <p14:creationId xmlns:p14="http://schemas.microsoft.com/office/powerpoint/2010/main" val="41842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37"/>
    </mc:Choice>
    <mc:Fallback xmlns="">
      <p:transition spd="slow" advTm="31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F2FFF-F121-CEEB-D66E-BEAED221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u="none" strike="noStrike">
                <a:effectLst/>
              </a:rPr>
              <a:t>Aggregation Visualization 1: Box Plot by Cause</a:t>
            </a:r>
            <a:endParaRPr lang="en-US" sz="3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3B14-87E2-FA33-6D92-F12AF0B4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3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Box plot of </a:t>
            </a:r>
            <a:r>
              <a:rPr lang="en-US" sz="1300" b="1" i="0" u="none" strike="noStrike">
                <a:effectLst/>
              </a:rPr>
              <a:t>age-adjusted death rates</a:t>
            </a:r>
            <a:r>
              <a:rPr lang="en-US" sz="1300" b="0" i="0" u="none" strike="noStrike">
                <a:effectLst/>
              </a:rPr>
              <a:t> by cause_name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Each box shows median and spread of death rates over time across states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Helps compare variability between different diseases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Some causes have much wider ranges than others</a:t>
            </a:r>
          </a:p>
          <a:p>
            <a:pPr>
              <a:lnSpc>
                <a:spcPct val="100000"/>
              </a:lnSpc>
            </a:pPr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C755E-93A3-EDB4-B8A1-280B2EC2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0" y="2576517"/>
            <a:ext cx="7885136" cy="41594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D486D-807B-CED3-1589-EDCA734DAE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43541" y="3821258"/>
            <a:ext cx="3576709" cy="15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8"/>
    </mc:Choice>
    <mc:Fallback xmlns="">
      <p:transition spd="slow" advTm="418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CF0DF-04AA-34E7-AB58-A7224E6B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 i="0" u="none" strike="noStrike">
                <a:effectLst/>
              </a:rPr>
              <a:t>Aggregation Visualization 2: Scatter Plot (Cancer by State)</a:t>
            </a:r>
            <a:endParaRPr 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6293E-DA00-E271-B915-A3DAD60E5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3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Aggregated </a:t>
            </a:r>
            <a:r>
              <a:rPr lang="en-US" sz="1300" b="1" i="0" u="none" strike="noStrike">
                <a:effectLst/>
              </a:rPr>
              <a:t>total cancer deaths</a:t>
            </a:r>
            <a:r>
              <a:rPr lang="en-US" sz="1300" b="0" i="0" u="none" strike="noStrike">
                <a:effectLst/>
              </a:rPr>
              <a:t> per state (1999–2017)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Sorted states from highest to lowest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Scatter plot with point </a:t>
            </a:r>
            <a:r>
              <a:rPr lang="en-US" sz="1300" b="1" i="0" u="none" strike="noStrike">
                <a:effectLst/>
              </a:rPr>
              <a:t>size and color</a:t>
            </a:r>
            <a:r>
              <a:rPr lang="en-US" sz="1300" b="0" i="0" u="none" strike="noStrike">
                <a:effectLst/>
              </a:rPr>
              <a:t> representing total deaths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Makes it easy to see which states are at the top of cancer mortality</a:t>
            </a:r>
          </a:p>
          <a:p>
            <a:pPr>
              <a:lnSpc>
                <a:spcPct val="100000"/>
              </a:lnSpc>
            </a:pPr>
            <a:endParaRPr lang="en-US" sz="13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FC0C9-1D94-CB19-C64C-60D010A8E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6101" y="3858193"/>
            <a:ext cx="3449105" cy="184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957D0-DEA0-9582-44BC-58B2AB75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206" y="3207026"/>
            <a:ext cx="8466794" cy="32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95"/>
    </mc:Choice>
    <mc:Fallback xmlns="">
      <p:transition spd="slow" advTm="483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2F536-2AB8-B624-1ABE-1DCACC51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000" b="0" i="0" u="none" strike="noStrike" dirty="0">
                <a:effectLst/>
              </a:rPr>
              <a:t>Interactive Visualization 1: Time-Series Bar Chart</a:t>
            </a:r>
            <a:endParaRPr lang="en-US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30B2-56B4-304C-9F22-A4FC3EBD7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Aggregated total deaths by year and cause_name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Built an </a:t>
            </a:r>
            <a:r>
              <a:rPr lang="en-US" sz="1000" b="1" i="0" u="none" strike="noStrike">
                <a:effectLst/>
              </a:rPr>
              <a:t>animated bar chart</a:t>
            </a:r>
            <a:r>
              <a:rPr lang="en-US" sz="1000" b="0" i="0" u="none" strike="noStrike">
                <a:effectLst/>
              </a:rPr>
              <a:t> using Plotly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Each frame shows a specific year from 1999 to 2017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Includes a </a:t>
            </a:r>
            <a:r>
              <a:rPr lang="en-US" sz="1000" b="1" i="0" u="none" strike="noStrike">
                <a:effectLst/>
              </a:rPr>
              <a:t>slider and play button</a:t>
            </a:r>
            <a:r>
              <a:rPr lang="en-US" sz="1000" b="0" i="0" u="none" strike="noStrike">
                <a:effectLst/>
              </a:rPr>
              <a:t> to scrub through time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Shows how the ranking of causes changes (or stays stable) over time</a:t>
            </a:r>
          </a:p>
          <a:p>
            <a:pPr>
              <a:lnSpc>
                <a:spcPct val="100000"/>
              </a:lnSpc>
            </a:pPr>
            <a:endParaRPr lang="en-US" sz="1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4770F-D21F-35CE-905B-48F2BC85D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725" y="3802745"/>
            <a:ext cx="3273609" cy="151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FB5A2-B949-1E9D-4C36-9B02C44A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34" y="3106613"/>
            <a:ext cx="8487494" cy="32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99"/>
    </mc:Choice>
    <mc:Fallback xmlns="">
      <p:transition spd="slow" advTm="472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0D3F2-530D-A6E8-EB95-DDB3A1F8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 i="0" u="none" strike="noStrike">
                <a:effectLst/>
              </a:rPr>
              <a:t>Interactive Visualization 2: Animated Choropleth Map</a:t>
            </a:r>
            <a:endParaRPr 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E9B-D08A-EB93-A5BC-372F3A91C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Focuses on </a:t>
            </a:r>
            <a:r>
              <a:rPr lang="en-US" sz="1000" b="1" i="0" u="none" strike="noStrike">
                <a:effectLst/>
              </a:rPr>
              <a:t>Heart disease</a:t>
            </a:r>
            <a:r>
              <a:rPr lang="en-US" sz="1000" b="0" i="0" u="none" strike="noStrike">
                <a:effectLst/>
              </a:rPr>
              <a:t> death rates across states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Aggregated </a:t>
            </a:r>
            <a:r>
              <a:rPr lang="en-US" sz="1000" b="1" i="0" u="none" strike="noStrike">
                <a:effectLst/>
              </a:rPr>
              <a:t>average age-adjusted death rate</a:t>
            </a:r>
            <a:r>
              <a:rPr lang="en-US" sz="1000" b="0" i="0" u="none" strike="noStrike">
                <a:effectLst/>
              </a:rPr>
              <a:t> per state </a:t>
            </a:r>
            <a:r>
              <a:rPr lang="en-US" sz="1000" b="1" i="0" u="none" strike="noStrike">
                <a:effectLst/>
              </a:rPr>
              <a:t>for each year</a:t>
            </a:r>
            <a:endParaRPr lang="en-US" sz="10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Uses an </a:t>
            </a:r>
            <a:r>
              <a:rPr lang="en-US" sz="1000" b="1" i="0" u="none" strike="noStrike">
                <a:effectLst/>
              </a:rPr>
              <a:t>animated choropleth map</a:t>
            </a:r>
            <a:r>
              <a:rPr lang="en-US" sz="1000" b="0" i="0" u="none" strike="noStrike">
                <a:effectLst/>
              </a:rPr>
              <a:t> of the United States</a:t>
            </a:r>
          </a:p>
          <a:p>
            <a:pPr>
              <a:lnSpc>
                <a:spcPct val="100000"/>
              </a:lnSpc>
            </a:pPr>
            <a:r>
              <a:rPr lang="en-US" sz="1000" b="1" i="0" u="none" strike="noStrike">
                <a:effectLst/>
              </a:rPr>
              <a:t>Year slider + play button</a:t>
            </a:r>
            <a:r>
              <a:rPr lang="en-US" sz="1000" b="0" i="0" u="none" strike="noStrike">
                <a:effectLst/>
              </a:rPr>
              <a:t> let us scrub through 1999–2017</a:t>
            </a:r>
          </a:p>
          <a:p>
            <a:pPr>
              <a:lnSpc>
                <a:spcPct val="100000"/>
              </a:lnSpc>
            </a:pPr>
            <a:r>
              <a:rPr lang="en-US" sz="1000" b="0" i="0" u="none" strike="noStrike">
                <a:effectLst/>
              </a:rPr>
              <a:t>Hover interaction shows the exact state name and death rate</a:t>
            </a:r>
          </a:p>
          <a:p>
            <a:pPr>
              <a:lnSpc>
                <a:spcPct val="100000"/>
              </a:lnSpc>
            </a:pPr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5C1A6-A4BC-6F53-F31E-CBC15227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89" y="2893317"/>
            <a:ext cx="9017014" cy="371951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00F5B-7A41-EFD5-D306-87F87B52D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1197" y="3469191"/>
            <a:ext cx="4419091" cy="23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5"/>
    </mc:Choice>
    <mc:Fallback xmlns="">
      <p:transition spd="slow" advTm="536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F80DF-B63F-BBA0-3763-0321AB04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IN" b="0" i="0" u="none" strike="noStrike">
                <a:effectLst/>
                <a:latin typeface="-webkit-standard"/>
              </a:rPr>
              <a:t>Conclusions and Observations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1CFAD9-4B67-EC63-84D0-E90AD51B1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68199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84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02"/>
    </mc:Choice>
    <mc:Fallback xmlns="">
      <p:transition spd="slow" advTm="941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1BC55-5302-AF33-CCAA-02D201AE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N" sz="3200" b="0" i="0" u="none" strike="noStrike" dirty="0">
                <a:effectLst/>
                <a:latin typeface="-webkit-standard"/>
              </a:rPr>
              <a:t>Project Overview &amp; Data Source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53806-B039-A8DE-CC20-00F366020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400" b="1" i="0" u="none" strike="noStrike" dirty="0">
                <a:effectLst/>
              </a:rPr>
              <a:t>Objective:</a:t>
            </a:r>
            <a:r>
              <a:rPr lang="en-IN" sz="1400" b="0" i="0" u="none" strike="noStrike" dirty="0">
                <a:effectLst/>
                <a:latin typeface="-webkit-standard"/>
              </a:rPr>
              <a:t> To explore trends in mortality across the US by analyzing the leading causes of death, identifying geographic hotspots, and comparing death rates over time.</a:t>
            </a:r>
            <a:endParaRPr lang="en-IN" sz="1400" dirty="0"/>
          </a:p>
          <a:p>
            <a:pPr>
              <a:lnSpc>
                <a:spcPct val="100000"/>
              </a:lnSpc>
              <a:buNone/>
            </a:pPr>
            <a:r>
              <a:rPr lang="en-IN" sz="1400" b="1" dirty="0"/>
              <a:t>Data Source:</a:t>
            </a:r>
            <a:endParaRPr lang="en-IN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 dirty="0"/>
              <a:t>National Center for Health Statistics (NCHS)</a:t>
            </a:r>
            <a:r>
              <a:rPr lang="en-IN" sz="1400" dirty="0"/>
              <a:t> - Leading Causes of Death.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sz="1400" b="1" dirty="0"/>
              <a:t>URL:</a:t>
            </a:r>
            <a:r>
              <a:rPr lang="en-IN" sz="1400" dirty="0"/>
              <a:t> </a:t>
            </a:r>
            <a:r>
              <a:rPr lang="en-US" sz="14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https://data.cdc.gov/National-Center-for-Health-Statistics/NCHS-Leading-Causes-of-Death-United-States/bi63-dtpu/about_data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1400" b="1" dirty="0"/>
              <a:t>Dataset Description:</a:t>
            </a:r>
            <a:endParaRPr lang="en-IN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Contains state-level mortality data from 1999 to 2017.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Key columns: State, Year, Cause Name, Deaths, and Age-adjusted Death Rate.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B75A49CA-E425-A496-91F2-DDDF1B47F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1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26"/>
    </mc:Choice>
    <mc:Fallback xmlns="">
      <p:transition spd="slow" advTm="699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03236-A733-6A23-04AC-5BE73C49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2" r="1" b="4435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0"/>
    </mc:Choice>
    <mc:Fallback xmlns="">
      <p:transition spd="slow" advTm="342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AA3F8-365A-0255-3A15-944CC357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i="0" u="none" strike="noStrike">
                <a:effectLst/>
              </a:rPr>
              <a:t>Data Cleaning &amp; Preparation</a:t>
            </a:r>
            <a:endParaRPr lang="en-US" sz="2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86BC-9AB5-97FE-BECC-054E5774A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sz="1300" b="0" i="0" u="none" strike="noStrike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300" b="0" i="0" u="none" strike="noStrike" dirty="0">
                <a:effectLst/>
              </a:rPr>
              <a:t>Standardized column names: lowercase, underscores instead of spaces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 dirty="0">
                <a:effectLst/>
              </a:rPr>
              <a:t>Removed commas and converted deaths and </a:t>
            </a:r>
            <a:r>
              <a:rPr lang="en-US" sz="1300" b="0" i="0" u="none" strike="noStrike" dirty="0" err="1">
                <a:effectLst/>
              </a:rPr>
              <a:t>age_adjusted_death_rate</a:t>
            </a:r>
            <a:r>
              <a:rPr lang="en-US" sz="1300" b="0" i="0" u="none" strike="noStrike" dirty="0">
                <a:effectLst/>
              </a:rPr>
              <a:t> to numeric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 dirty="0">
                <a:effectLst/>
              </a:rPr>
              <a:t>Dropped rows with missing values in key numeric fields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 dirty="0">
                <a:effectLst/>
              </a:rPr>
              <a:t>Filtered out summary rows for United States and All causes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 dirty="0">
                <a:effectLst/>
              </a:rPr>
              <a:t>Created a cleaned </a:t>
            </a:r>
            <a:r>
              <a:rPr lang="en-US" sz="1300" b="0" i="0" u="none" strike="noStrike" dirty="0" err="1">
                <a:effectLst/>
              </a:rPr>
              <a:t>DataFrame</a:t>
            </a:r>
            <a:r>
              <a:rPr lang="en-US" sz="1300" b="0" i="0" u="none" strike="noStrike" dirty="0">
                <a:effectLst/>
              </a:rPr>
              <a:t> </a:t>
            </a:r>
            <a:r>
              <a:rPr lang="en-US" sz="1300" b="0" i="0" u="none" strike="noStrike" dirty="0" err="1">
                <a:effectLst/>
              </a:rPr>
              <a:t>df_clean</a:t>
            </a:r>
            <a:endParaRPr lang="en-US" sz="1300" b="0" i="0" u="none" strike="noStrike" dirty="0">
              <a:effectLst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8B653-5671-D459-3B85-F24FD25C3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184" y="978717"/>
            <a:ext cx="6922008" cy="5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02"/>
    </mc:Choice>
    <mc:Fallback xmlns="">
      <p:transition spd="slow" advTm="6150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9E8E4-3096-EDC8-0FB0-3B8EC0F6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i="0" u="none" strike="noStrike">
                <a:effectLst/>
              </a:rPr>
              <a:t>Descriptive Statistics</a:t>
            </a:r>
            <a:endParaRPr lang="en-US" sz="2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67112-FF3F-3728-2F77-1797BD812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sz="17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700" b="0" i="0" u="none" strike="noStrike">
                <a:effectLst/>
              </a:rPr>
              <a:t>Summarized key numeric columns: deaths, age_adjusted_death_rate</a:t>
            </a:r>
          </a:p>
          <a:p>
            <a:pPr>
              <a:lnSpc>
                <a:spcPct val="100000"/>
              </a:lnSpc>
            </a:pPr>
            <a:r>
              <a:rPr lang="en-US" sz="1700" b="0" i="0" u="none" strike="noStrike">
                <a:effectLst/>
              </a:rPr>
              <a:t>Looked at min, max, mean, median, and quartiles</a:t>
            </a:r>
          </a:p>
          <a:p>
            <a:pPr>
              <a:lnSpc>
                <a:spcPct val="100000"/>
              </a:lnSpc>
            </a:pPr>
            <a:r>
              <a:rPr lang="en-US" sz="1700" b="0" i="0" u="none" strike="noStrike">
                <a:effectLst/>
              </a:rPr>
              <a:t>Listed all unique leading causes of death in the dataset</a:t>
            </a:r>
          </a:p>
          <a:p>
            <a:pPr>
              <a:lnSpc>
                <a:spcPct val="100000"/>
              </a:lnSpc>
            </a:pPr>
            <a:r>
              <a:rPr lang="en-US" sz="1700" b="0" i="0" u="none" strike="noStrike">
                <a:effectLst/>
              </a:rPr>
              <a:t>This helps understand typical and extreme death rates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7581E-F5D9-5CDD-A12B-5955CA30D2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184" y="1843967"/>
            <a:ext cx="6922008" cy="32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5"/>
    </mc:Choice>
    <mc:Fallback xmlns="">
      <p:transition spd="slow" advTm="504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8870-2E89-705D-FC51-C170A92E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 i="0" u="none" strike="noStrike">
                <a:effectLst/>
              </a:rPr>
              <a:t>Data Aggregation: By Cause and By State</a:t>
            </a:r>
            <a:endParaRPr lang="en-US" sz="2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6E73-A507-2B1F-69E2-9AE048FFE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/>
              <a:t>Question 1:</a:t>
            </a:r>
            <a:r>
              <a:rPr lang="en-US" sz="1400"/>
              <a:t> Which causes of death have the highest total deaths overall?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b="1"/>
              <a:t>Question 2:</a:t>
            </a:r>
            <a:r>
              <a:rPr lang="en-US" sz="1400"/>
              <a:t> Which states have the highest average age-adjusted death rates?</a:t>
            </a:r>
          </a:p>
          <a:p>
            <a:pPr>
              <a:lnSpc>
                <a:spcPct val="100000"/>
              </a:lnSpc>
            </a:pPr>
            <a:r>
              <a:rPr lang="en-US" sz="1400"/>
              <a:t>Grouped data by cause_name and by state using groupby()</a:t>
            </a:r>
          </a:p>
          <a:p>
            <a:pPr>
              <a:lnSpc>
                <a:spcPct val="100000"/>
              </a:lnSpc>
            </a:pPr>
            <a:r>
              <a:rPr lang="en-US" sz="1400"/>
              <a:t>Sorted results to identify the highest values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EC6B2-7632-B6B5-3C4F-CD1E23B8F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184" y="1220988"/>
            <a:ext cx="6922008" cy="45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8"/>
    </mc:Choice>
    <mc:Fallback xmlns="">
      <p:transition spd="slow" advTm="438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A651C-F217-C316-5123-A9D97A0E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Map Visualization : Preparation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7B4111F-0872-CDF6-73CA-8AA19C6C1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457" y="2139484"/>
            <a:ext cx="8579086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95"/>
    </mc:Choice>
    <mc:Fallback xmlns="">
      <p:transition spd="slow" advTm="550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33C32-C9CD-858C-6C7A-7782FF8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02" y="586822"/>
            <a:ext cx="389028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u="none" strike="noStrike" dirty="0">
                <a:effectLst/>
              </a:rPr>
              <a:t>Map Visualization 1: Choropleth (Heart Disease)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98A4-682E-7541-342E-CCCCA6FAD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3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Focused on </a:t>
            </a:r>
            <a:r>
              <a:rPr lang="en-US" sz="1300" b="1" i="0" u="none" strike="noStrike">
                <a:effectLst/>
              </a:rPr>
              <a:t>Heart disease</a:t>
            </a:r>
            <a:r>
              <a:rPr lang="en-US" sz="1300" b="0" i="0" u="none" strike="noStrike">
                <a:effectLst/>
              </a:rPr>
              <a:t>, one of the leading causes of death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Calculated </a:t>
            </a:r>
            <a:r>
              <a:rPr lang="en-US" sz="1300" b="1" i="0" u="none" strike="noStrike">
                <a:effectLst/>
              </a:rPr>
              <a:t>average age-adjusted death rate</a:t>
            </a:r>
            <a:r>
              <a:rPr lang="en-US" sz="1300" b="0" i="0" u="none" strike="noStrike">
                <a:effectLst/>
              </a:rPr>
              <a:t> per state (1999–2017)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Mapped states using two-letter state codes</a:t>
            </a:r>
          </a:p>
          <a:p>
            <a:pPr>
              <a:lnSpc>
                <a:spcPct val="100000"/>
              </a:lnSpc>
            </a:pPr>
            <a:r>
              <a:rPr lang="en-US" sz="1300" b="0" i="0" u="none" strike="noStrike">
                <a:effectLst/>
              </a:rPr>
              <a:t>Darker colors indicate higher death rates</a:t>
            </a:r>
          </a:p>
          <a:p>
            <a:pPr>
              <a:lnSpc>
                <a:spcPct val="100000"/>
              </a:lnSpc>
            </a:pPr>
            <a:endParaRPr lang="en-US" sz="13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D62319-31C1-7EAC-8BBA-8BD1B6753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7783" y="3368175"/>
            <a:ext cx="5481509" cy="2206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0FC14-2DA3-86C5-CB80-9454F018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81" y="3463366"/>
            <a:ext cx="5523082" cy="20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61"/>
    </mc:Choice>
    <mc:Fallback xmlns="">
      <p:transition spd="slow" advTm="510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0652C-D527-297F-3D30-37632305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0" i="0" u="none" strike="noStrike">
                <a:effectLst/>
              </a:rPr>
              <a:t>Map Visualization 2: Bubble Map (Cancer)</a:t>
            </a:r>
            <a:endParaRPr lang="en-US" sz="3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FFEF3-1AB1-F6D0-5A5F-2DEA89FB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b="0" i="0" u="none" strike="noStrike">
              <a:effectLst/>
            </a:endParaRPr>
          </a:p>
          <a:p>
            <a:r>
              <a:rPr lang="en-US" sz="1800" b="0" i="0" u="none" strike="noStrike">
                <a:effectLst/>
              </a:rPr>
              <a:t>Focus on </a:t>
            </a:r>
            <a:r>
              <a:rPr lang="en-US" sz="1800" b="1" i="0" u="none" strike="noStrike">
                <a:effectLst/>
              </a:rPr>
              <a:t>Cancer and malignant neoplasms</a:t>
            </a:r>
            <a:endParaRPr lang="en-US" sz="1800" b="0" i="0" u="none" strike="noStrike">
              <a:effectLst/>
            </a:endParaRPr>
          </a:p>
          <a:p>
            <a:r>
              <a:rPr lang="en-US" sz="1800" b="0" i="0" u="none" strike="noStrike">
                <a:effectLst/>
              </a:rPr>
              <a:t>Calculated </a:t>
            </a:r>
            <a:r>
              <a:rPr lang="en-US" sz="1800" b="1" i="0" u="none" strike="noStrike">
                <a:effectLst/>
              </a:rPr>
              <a:t>total deaths</a:t>
            </a:r>
            <a:r>
              <a:rPr lang="en-US" sz="1800" b="0" i="0" u="none" strike="noStrike">
                <a:effectLst/>
              </a:rPr>
              <a:t> per state across all years</a:t>
            </a:r>
          </a:p>
          <a:p>
            <a:r>
              <a:rPr lang="en-US" sz="1800" b="0" i="0" u="none" strike="noStrike">
                <a:effectLst/>
              </a:rPr>
              <a:t>Represented each state as a bubble on the U.S. map</a:t>
            </a:r>
          </a:p>
          <a:p>
            <a:r>
              <a:rPr lang="en-US" sz="1800" b="0" i="0" u="none" strike="noStrike">
                <a:effectLst/>
              </a:rPr>
              <a:t>Bubble </a:t>
            </a:r>
            <a:r>
              <a:rPr lang="en-US" sz="1800" b="1" i="0" u="none" strike="noStrike">
                <a:effectLst/>
              </a:rPr>
              <a:t>size and color</a:t>
            </a:r>
            <a:r>
              <a:rPr lang="en-US" sz="1800" b="0" i="0" u="none" strike="noStrike">
                <a:effectLst/>
              </a:rPr>
              <a:t> both reflect the total number of cancer deaths</a:t>
            </a:r>
          </a:p>
          <a:p>
            <a:endParaRPr lang="en-US" sz="1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31284-00C1-6CFD-5D38-F77A043F4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7368" y="707985"/>
            <a:ext cx="5135719" cy="236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5D728-586F-C6BF-76A3-32197C02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92" y="3622716"/>
            <a:ext cx="6951308" cy="24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95"/>
    </mc:Choice>
    <mc:Fallback xmlns="">
      <p:transition spd="slow" advTm="44095"/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680</Words>
  <Application>Microsoft Macintosh PowerPoint</Application>
  <PresentationFormat>Widescreen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-webkit-standard</vt:lpstr>
      <vt:lpstr>Aptos</vt:lpstr>
      <vt:lpstr>Arial</vt:lpstr>
      <vt:lpstr>Avenir Next LT Pro</vt:lpstr>
      <vt:lpstr>Calibri</vt:lpstr>
      <vt:lpstr>AccentBoxVTI</vt:lpstr>
      <vt:lpstr>Analysis of Leading Causes of Death in the United States (1999–2017)</vt:lpstr>
      <vt:lpstr>Project Overview &amp; Data Source</vt:lpstr>
      <vt:lpstr>PowerPoint Presentation</vt:lpstr>
      <vt:lpstr>Data Cleaning &amp; Preparation</vt:lpstr>
      <vt:lpstr>Descriptive Statistics</vt:lpstr>
      <vt:lpstr>Data Aggregation: By Cause and By State</vt:lpstr>
      <vt:lpstr>Map Visualization : Preparation</vt:lpstr>
      <vt:lpstr>Map Visualization 1: Choropleth (Heart Disease)</vt:lpstr>
      <vt:lpstr>Map Visualization 2: Bubble Map (Cancer)</vt:lpstr>
      <vt:lpstr>Aggregation Visualization 1: Box Plot by Cause</vt:lpstr>
      <vt:lpstr>Aggregation Visualization 2: Scatter Plot (Cancer by State)</vt:lpstr>
      <vt:lpstr>Interactive Visualization 1: Time-Series Bar Chart</vt:lpstr>
      <vt:lpstr>Interactive Visualization 2: Animated Choropleth Map</vt:lpstr>
      <vt:lpstr>Conclusions and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Saxena Shrivastava</dc:creator>
  <cp:lastModifiedBy>Ayush Saxena Shrivastava</cp:lastModifiedBy>
  <cp:revision>2</cp:revision>
  <dcterms:created xsi:type="dcterms:W3CDTF">2025-12-06T19:34:32Z</dcterms:created>
  <dcterms:modified xsi:type="dcterms:W3CDTF">2026-02-12T00:22:41Z</dcterms:modified>
</cp:coreProperties>
</file>